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0" r:id="rId4"/>
    <p:sldId id="261" r:id="rId5"/>
    <p:sldId id="258" r:id="rId6"/>
    <p:sldId id="257" r:id="rId7"/>
    <p:sldId id="262" r:id="rId8"/>
    <p:sldId id="263" r:id="rId9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7.GIF"/><Relationship Id="rId4" Type="http://schemas.openxmlformats.org/officeDocument/2006/relationships/image" Target="../media/image16.GIF"/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47788"/>
            <a:ext cx="9144000" cy="238760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AI based motion control</a:t>
            </a:r>
            <a:br>
              <a:rPr lang="en-US" altLang="zh-CN">
                <a:sym typeface="+mn-ea"/>
              </a:rPr>
            </a:br>
            <a:br>
              <a:rPr lang="en-US" altLang="zh-CN">
                <a:sym typeface="+mn-ea"/>
              </a:rPr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2.18                      Jin Lexuan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28600"/>
            <a:ext cx="9363710" cy="858520"/>
          </a:xfrm>
        </p:spPr>
        <p:txBody>
          <a:bodyPr/>
          <a:p>
            <a:r>
              <a:rPr lang="en-US" altLang="zh-CN" sz="4000"/>
              <a:t>Path to Keypoint</a:t>
            </a:r>
            <a:endParaRPr lang="en-US" altLang="zh-CN" sz="4000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16000" y="1825625"/>
            <a:ext cx="5805805" cy="43516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899535" y="5086985"/>
            <a:ext cx="292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3681095" y="5740400"/>
            <a:ext cx="292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381625" y="4646930"/>
            <a:ext cx="292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5381625" y="3817620"/>
            <a:ext cx="292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4504690" y="3009265"/>
            <a:ext cx="292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5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7419975" y="701040"/>
            <a:ext cx="477139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There are two path generated by RRT in the picture. For each part, it is divided into several smaller path by keypoints(as 1,2,3,4,5...), according to the changing of direction.</a:t>
            </a:r>
            <a:endParaRPr lang="en-US" altLang="zh-CN" sz="2400"/>
          </a:p>
          <a:p>
            <a:endParaRPr lang="en-US" altLang="zh-CN" sz="2400"/>
          </a:p>
          <a:p>
            <a:r>
              <a:rPr lang="en-US" altLang="zh-CN" sz="2400"/>
              <a:t> In the previous version, I tried to let UAVs stop at each keypoint (velocity=0). This time I tried not to stop UAVs(keep a velocity) at keypoints</a:t>
            </a:r>
            <a:endParaRPr lang="en-US" altLang="zh-CN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p>
            <a:r>
              <a:rPr lang="en-US" altLang="zh-CN">
                <a:latin typeface="Times New Roman Regular" panose="02020603050405020304" charset="0"/>
                <a:cs typeface="Times New Roman Regular" panose="02020603050405020304" charset="0"/>
              </a:rPr>
              <a:t>Transfer path to trajectory</a:t>
            </a:r>
            <a:endParaRPr lang="en-US" altLang="zh-CN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p>
                <a:r>
                  <a:rPr lang="en-US" altLang="zh-CN">
                    <a:latin typeface="Times New Roman Regular" panose="02020603050405020304" charset="0"/>
                    <a:cs typeface="Times New Roman Regular" panose="02020603050405020304" charset="0"/>
                  </a:rPr>
                  <a:t>Position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 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𝜃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  <a:cs typeface="Cambria Math" charset="0"/>
                      </a:rPr>
                      <m:t>𝑡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)=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0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  <a:cs typeface="Cambria Math" charset="0"/>
                      </a:rPr>
                      <m:t>𝑡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2</m:t>
                        </m:r>
                      </m:sub>
                    </m:sSub>
                    <m:sSup>
                      <m:sSup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𝑡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2</m:t>
                        </m:r>
                      </m:sup>
                    </m:sSup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3</m:t>
                        </m:r>
                      </m:sub>
                    </m:sSub>
                    <m:sSup>
                      <m:sSup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𝑡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3</m:t>
                        </m:r>
                      </m:sup>
                    </m:sSup>
                  </m:oMath>
                </a14:m>
                <a:endParaRPr lang="en-US" altLang="zh-CN" i="1">
                  <a:latin typeface="Times New Roman Regular" panose="02020603050405020304" charset="0"/>
                  <a:cs typeface="Times New Roman Regular" panose="02020603050405020304" charset="0"/>
                </a:endParaRPr>
              </a:p>
              <a:p>
                <a:r>
                  <a:rPr lang="en-US" altLang="zh-CN">
                    <a:latin typeface="Times New Roman Regular" panose="02020603050405020304" charset="0"/>
                    <a:cs typeface="Times New Roman Regular" panose="02020603050405020304" charset="0"/>
                  </a:rPr>
                  <a:t>Speed 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  <a:cs typeface="Cambria Math" charset="0"/>
                      </a:rPr>
                      <m:t>𝑣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  <a:cs typeface="Cambria Math" charset="0"/>
                      </a:rPr>
                      <m:t>𝑡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)=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+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2</m:t>
                        </m:r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2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  <a:cs typeface="Cambria Math" charset="0"/>
                      </a:rPr>
                      <m:t>𝑡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+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3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3</m:t>
                        </m:r>
                      </m:sub>
                    </m:sSub>
                    <m:sSup>
                      <m:sSup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𝑡</m:t>
                        </m:r>
                      </m:e>
                      <m:sup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zh-CN" i="1">
                  <a:latin typeface="Times New Roman Regular" panose="02020603050405020304" charset="0"/>
                  <a:cs typeface="Times New Roman Regular" panose="02020603050405020304" charset="0"/>
                </a:endParaRPr>
              </a:p>
              <a:p>
                <a:r>
                  <a:rPr lang="en-US" altLang="zh-CN">
                    <a:latin typeface="Times New Roman Regular" panose="02020603050405020304" charset="0"/>
                    <a:cs typeface="Times New Roman Regular" panose="02020603050405020304" charset="0"/>
                  </a:rPr>
                  <a:t>Accelaration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charset="0"/>
                        <a:cs typeface="Cambria Math" charset="0"/>
                      </a:rPr>
                      <m:t> </m:t>
                    </m:r>
                    <m:r>
                      <a:rPr lang="en-US" altLang="zh-CN" i="1">
                        <a:latin typeface="Cambria Math" charset="0"/>
                        <a:cs typeface="Cambria Math" charset="0"/>
                      </a:rPr>
                      <m:t>𝑎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(</m:t>
                    </m:r>
                    <m:r>
                      <a:rPr lang="en-US" altLang="zh-CN" i="1">
                        <a:latin typeface="Cambria Math" charset="0"/>
                        <a:cs typeface="Cambria Math" charset="0"/>
                      </a:rPr>
                      <m:t>𝑡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)=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2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2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+</m:t>
                    </m:r>
                    <m:r>
                      <a:rPr lang="en-US" altLang="zh-CN" i="1">
                        <a:latin typeface="Cambria Math" charset="0"/>
                        <a:ea typeface="SimSun" charset="0"/>
                        <a:cs typeface="Cambria Math" charset="0"/>
                      </a:rPr>
                      <m:t>6</m:t>
                    </m:r>
                    <m:sSub>
                      <m:sSubPr>
                        <m:ctrlPr>
                          <a:rPr lang="en-US" altLang="zh-CN" i="1">
                            <a:latin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charset="0"/>
                            <a:cs typeface="Cambria Math" charset="0"/>
                          </a:rPr>
                          <m:t>𝑐</m:t>
                        </m:r>
                      </m:e>
                      <m:sub>
                        <m:r>
                          <a:rPr lang="en-US" altLang="zh-CN" i="1">
                            <a:latin typeface="Cambria Math" charset="0"/>
                            <a:ea typeface="SimSun" charset="0"/>
                            <a:cs typeface="Cambria Math" charset="0"/>
                          </a:rPr>
                          <m:t>3</m:t>
                        </m:r>
                      </m:sub>
                    </m:sSub>
                    <m:r>
                      <a:rPr lang="en-US" altLang="zh-CN" i="1">
                        <a:latin typeface="Cambria Math" charset="0"/>
                        <a:cs typeface="Cambria Math" charset="0"/>
                      </a:rPr>
                      <m:t>𝑡</m:t>
                    </m:r>
                  </m:oMath>
                </a14:m>
                <a:endParaRPr lang="en-US" altLang="zh-CN" i="1">
                  <a:latin typeface="Cambria Math" charset="0"/>
                  <a:cs typeface="Cambria Math" charset="0"/>
                </a:endParaRPr>
              </a:p>
              <a:p>
                <a:r>
                  <a:rPr lang="en-US" altLang="zh-CN">
                    <a:latin typeface="Times New Roman Regular" panose="02020603050405020304" charset="0"/>
                    <a:cs typeface="Times New Roman Regular" panose="02020603050405020304" charset="0"/>
                  </a:rPr>
                  <a:t>Boundary conditions</a:t>
                </a:r>
                <a:endParaRPr lang="en-US" altLang="zh-CN">
                  <a:latin typeface="Times New Roman Regular" panose="02020603050405020304" charset="0"/>
                  <a:cs typeface="Times New Roman Regular" panose="02020603050405020304" charset="0"/>
                </a:endParaRPr>
              </a:p>
              <a:p>
                <a:endParaRPr lang="en-US" altLang="zh-CN">
                  <a:latin typeface="Times New Roman Regular" panose="02020603050405020304" charset="0"/>
                  <a:cs typeface="Times New Roman Regular" panose="02020603050405020304" charset="0"/>
                </a:endParaRPr>
              </a:p>
            </p:txBody>
          </p:sp>
        </mc:Choice>
        <mc:Fallback>
          <p:sp>
            <p:nvSpPr>
              <p:cNvPr id="3" name="内容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1"/>
                <a:stretch>
                  <a:fillRect b="7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 </a:t>
                </a:r>
              </a:p>
            </p:txBody>
          </p:sp>
        </mc:Fallback>
      </mc:AlternateContent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838200" y="4329430"/>
          <a:ext cx="8534400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800"/>
                <a:gridCol w="2844800"/>
                <a:gridCol w="28448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 sz="240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Position</a:t>
                      </a:r>
                      <a:endParaRPr lang="en-US" altLang="zh-CN" sz="240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Velocity</a:t>
                      </a:r>
                      <a:endParaRPr lang="en-US" altLang="zh-CN" sz="240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t=0</a:t>
                      </a:r>
                      <a:endParaRPr lang="en-US" altLang="zh-CN" sz="240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a</a:t>
                      </a:r>
                      <a:endParaRPr lang="en-US" altLang="zh-CN" sz="240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0</a:t>
                      </a:r>
                      <a:endParaRPr lang="en-US" altLang="zh-CN" sz="240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t=T</a:t>
                      </a:r>
                      <a:endParaRPr lang="en-US" altLang="zh-CN" sz="240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b</a:t>
                      </a:r>
                      <a:endParaRPr lang="en-US" altLang="zh-CN" sz="240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latin typeface="Times New Roman Regular" panose="02020603050405020304" charset="0"/>
                          <a:cs typeface="Times New Roman Regular" panose="02020603050405020304" charset="0"/>
                        </a:rPr>
                        <a:t>0</a:t>
                      </a:r>
                      <a:endParaRPr lang="en-US" altLang="zh-CN" sz="2400">
                        <a:latin typeface="Times New Roman Regular" panose="02020603050405020304" charset="0"/>
                        <a:cs typeface="Times New Roman Regular" panose="0202060305040502030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361680" y="2435225"/>
            <a:ext cx="2540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latin typeface="Times New Roman Regular" panose="02020603050405020304" charset="0"/>
                <a:cs typeface="Times New Roman Regular" panose="02020603050405020304" charset="0"/>
              </a:rPr>
              <a:t> derivation</a:t>
            </a:r>
            <a:endParaRPr lang="zh-CN" altLang="en-US" sz="2400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8615" y="1560830"/>
            <a:ext cx="6102350" cy="14662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55" y="4097655"/>
            <a:ext cx="6061710" cy="1466215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6" idx="2"/>
            <a:endCxn id="4" idx="0"/>
          </p:cNvCxnSpPr>
          <p:nvPr/>
        </p:nvCxnSpPr>
        <p:spPr>
          <a:xfrm>
            <a:off x="3399790" y="3027045"/>
            <a:ext cx="20320" cy="1070610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990" y="408940"/>
            <a:ext cx="4766945" cy="29146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4855" y="3642995"/>
            <a:ext cx="4766945" cy="2992120"/>
          </a:xfrm>
          <a:prstGeom prst="rect">
            <a:avLst/>
          </a:prstGeom>
        </p:spPr>
      </p:pic>
      <p:cxnSp>
        <p:nvCxnSpPr>
          <p:cNvPr id="12" name="Straight Arrow Connector 11"/>
          <p:cNvCxnSpPr>
            <a:stCxn id="9" idx="2"/>
            <a:endCxn id="10" idx="0"/>
          </p:cNvCxnSpPr>
          <p:nvPr/>
        </p:nvCxnSpPr>
        <p:spPr>
          <a:xfrm>
            <a:off x="9415780" y="3323590"/>
            <a:ext cx="62865" cy="319405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Box 12"/>
          <p:cNvSpPr txBox="1"/>
          <p:nvPr/>
        </p:nvSpPr>
        <p:spPr>
          <a:xfrm>
            <a:off x="853440" y="408940"/>
            <a:ext cx="4312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/>
              <a:t>Change of equation condition</a:t>
            </a:r>
            <a:r>
              <a:rPr lang="en-US"/>
              <a:t> 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Path and initial trajectory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3900" y="1851025"/>
            <a:ext cx="5410835" cy="40932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895" y="1851025"/>
            <a:ext cx="5464810" cy="40824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4035" y="81915"/>
            <a:ext cx="4330700" cy="32289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0280" y="81915"/>
            <a:ext cx="4244975" cy="3203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80" y="3413125"/>
            <a:ext cx="4448810" cy="33432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0280" y="3310890"/>
            <a:ext cx="4408170" cy="33432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tra\-15\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0970" y="1825625"/>
            <a:ext cx="3697605" cy="2773680"/>
          </a:xfrm>
          <a:prstGeom prst="rect">
            <a:avLst/>
          </a:prstGeom>
        </p:spPr>
      </p:pic>
      <p:pic>
        <p:nvPicPr>
          <p:cNvPr id="5" name="Picture 4" descr="tra\-37.5\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75" y="78105"/>
            <a:ext cx="3916045" cy="2937510"/>
          </a:xfrm>
          <a:prstGeom prst="rect">
            <a:avLst/>
          </a:prstGeom>
        </p:spPr>
      </p:pic>
      <p:pic>
        <p:nvPicPr>
          <p:cNvPr id="6" name="Picture 5" descr="tra\-120\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575" y="78105"/>
            <a:ext cx="4479290" cy="3359785"/>
          </a:xfrm>
          <a:prstGeom prst="rect">
            <a:avLst/>
          </a:prstGeom>
        </p:spPr>
      </p:pic>
      <p:pic>
        <p:nvPicPr>
          <p:cNvPr id="7" name="Picture 6" descr="tra\0\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420" y="3771265"/>
            <a:ext cx="3937000" cy="2953385"/>
          </a:xfrm>
          <a:prstGeom prst="rect">
            <a:avLst/>
          </a:prstGeom>
        </p:spPr>
      </p:pic>
      <p:pic>
        <p:nvPicPr>
          <p:cNvPr id="8" name="Picture 7" descr="tra\80\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6525" y="3590925"/>
            <a:ext cx="4257675" cy="319405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ABLE_BEAUTIFY" val="smartTable{9f2d0f3e-0dfc-4d98-b5a1-32dce024a7ff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684</Words>
  <Application>WPS Writer</Application>
  <PresentationFormat>Widescreen</PresentationFormat>
  <Paragraphs>50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3" baseType="lpstr">
      <vt:lpstr>Arial</vt:lpstr>
      <vt:lpstr>SimSun</vt:lpstr>
      <vt:lpstr>Wingdings</vt:lpstr>
      <vt:lpstr>Times New Roman Regular</vt:lpstr>
      <vt:lpstr>Cambria Math</vt:lpstr>
      <vt:lpstr>Kingsoft Math</vt:lpstr>
      <vt:lpstr>SimSun</vt:lpstr>
      <vt:lpstr>Calibri Light</vt:lpstr>
      <vt:lpstr>Helvetica Neue</vt:lpstr>
      <vt:lpstr>Calibri</vt:lpstr>
      <vt:lpstr>微软雅黑</vt:lpstr>
      <vt:lpstr>汉仪旗黑</vt:lpstr>
      <vt:lpstr>Arial Unicode MS</vt:lpstr>
      <vt:lpstr>SimSun</vt:lpstr>
      <vt:lpstr>汉仪书宋二KW</vt:lpstr>
      <vt:lpstr>Office Theme</vt:lpstr>
      <vt:lpstr>AI based motion control  </vt:lpstr>
      <vt:lpstr>Path to Keypoint</vt:lpstr>
      <vt:lpstr>Transfer path to trajectory</vt:lpstr>
      <vt:lpstr>PowerPoint 演示文稿</vt:lpstr>
      <vt:lpstr>Path and initial trajectory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based motion control  </dc:title>
  <dc:creator>jinlexuan</dc:creator>
  <cp:lastModifiedBy>jinlexuan</cp:lastModifiedBy>
  <cp:revision>5</cp:revision>
  <dcterms:created xsi:type="dcterms:W3CDTF">2022-02-17T14:31:27Z</dcterms:created>
  <dcterms:modified xsi:type="dcterms:W3CDTF">2022-02-17T14:31:27Z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1033-3.9.6.6441</vt:lpwstr>
  </property>
</Properties>
</file>

<file path=docProps/thumbnail.jpeg>
</file>